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747" r:id="rId4"/>
    <p:sldId id="748" r:id="rId5"/>
    <p:sldId id="749" r:id="rId6"/>
    <p:sldId id="750" r:id="rId7"/>
    <p:sldId id="751" r:id="rId8"/>
    <p:sldId id="760" r:id="rId9"/>
    <p:sldId id="766" r:id="rId10"/>
    <p:sldId id="76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500E7-E8BB-401D-90C5-D23485D0C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73C51BE-97B6-4624-BCA1-7CCC19F51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269BC1-9B3F-4D4D-B1EB-9B3B5431B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0E61-B310-410E-9F69-1D58AE7D740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055B84-D039-486F-BBBE-4659B9A5B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391692-1798-4A17-AF8C-C12966F64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0C87-25E2-4223-8E08-5803C33B3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57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27EB2-561B-4E39-B1EF-4E11B7FB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D7C89F3-6AA1-467D-A819-525C8E1A6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F4504F-3DFF-4044-849E-54D4AAF3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0E61-B310-410E-9F69-1D58AE7D740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88E501-E0FE-4AAE-8500-1D3B13DB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9E2BFD-D3B8-4DBB-AB11-3191A027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0C87-25E2-4223-8E08-5803C33B3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34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06F9929-6C80-4667-A97D-9D2FDF4BBA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DB24F8-E0B1-4959-BB89-F929D9452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0C1108-97DA-472C-BB24-7454FC30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0E61-B310-410E-9F69-1D58AE7D740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5F17E5-9E50-4284-A717-F7E326E27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2F02E6-FB19-42BA-967E-B9317CA1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0C87-25E2-4223-8E08-5803C33B3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55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06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96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54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5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65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22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C84A5-9FC2-422A-A9B5-B3D3D6CD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7F8EE0-D218-4E1D-8CCA-499280DA8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B15095-DEBE-46A7-9B07-0A760301A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0E61-B310-410E-9F69-1D58AE7D740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F6488C-045E-4CBB-A14D-144E6FD8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7D129C-CF17-4FA3-88E3-8E96905D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0C87-25E2-4223-8E08-5803C33B3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21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69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B0B5A-BD66-46B1-8DA3-14CC5BFF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F17F50-0630-4066-B5EC-FC1BAF1E6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EFB43F-F095-479C-8DAC-33497B58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0E61-B310-410E-9F69-1D58AE7D740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7D161F-CD9C-4349-9F76-9DDE9366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1D661A-2228-445F-B445-2AB8252C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0C87-25E2-4223-8E08-5803C33B3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95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A16A1-D901-4D4D-AADF-31A97329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291406-E5F5-43D4-926E-1881C6EE3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35E03BE-715A-4B7D-97BA-9C7E62B76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C14103-D201-4DA9-ADD7-76B5CC02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0E61-B310-410E-9F69-1D58AE7D740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F697BF-36DD-4C6B-9A3D-66614AFF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6C1863-92BD-4830-AA9A-A1406135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0C87-25E2-4223-8E08-5803C33B3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935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64428-A7CC-44BC-BCD2-ACBE43B2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B4191B-04D1-4624-90EA-5435B24A8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F31D4A0-B6BA-4F7C-8605-196904A97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6E7CF8E-EAB3-463F-B9D1-1A07FF272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BB9251B-D455-489E-879A-4B4902187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D135016-F618-4F1E-9AAA-517E918B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0E61-B310-410E-9F69-1D58AE7D740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269AE5A-9B04-4B48-892A-4BE5CAEC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22C85B-A310-4F24-9853-FE05D1490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0C87-25E2-4223-8E08-5803C33B3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58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88B36-85C1-4123-A33F-20D79CA9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86A90DE-CF39-4A74-A4A4-83823B10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0E61-B310-410E-9F69-1D58AE7D740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1300FC5-6C63-4DD7-AFA4-07BE3F5F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702A9BF-3784-4BDF-B9E5-E8FA4F321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0C87-25E2-4223-8E08-5803C33B3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47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2F6DE3-7CF5-4DDA-8E50-9E983CF02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0E61-B310-410E-9F69-1D58AE7D740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EE68F37-8C62-40E3-9D4C-C3709E7F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9669B9-0B1F-4560-B571-D06D324A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0C87-25E2-4223-8E08-5803C33B3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18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4137B-7148-4537-84C9-FDB9D3C1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857A40-30C3-4066-9B21-EAC02D731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E938E2-8615-4CC1-8910-9BF842DBC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81944B-4B77-4A88-8BBB-700965EF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0E61-B310-410E-9F69-1D58AE7D740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E9787D-4B4A-4BBD-A43D-00CAD6B5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973883B-98A0-4008-885E-93BA5217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0C87-25E2-4223-8E08-5803C33B3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26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D0AC5-3614-47D6-9295-BE20A384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37595CB-C325-4D9B-9344-390587811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D7C8B0D-CE5C-4226-8AD7-02859BB9E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A5E05FE-7DD0-4EC7-8B71-4B440F61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0E61-B310-410E-9F69-1D58AE7D740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8CBE96-E2ED-469A-8D95-1729688A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12D5C5-ADFB-4744-AF2A-085037C8B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0C87-25E2-4223-8E08-5803C33B3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1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DC40D15-ADFB-42BB-B093-6C78663B2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C14D61-F5C3-4968-8C5B-A9FA18C5B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BC56AB-DF14-4B3A-906B-608B73913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50E61-B310-410E-9F69-1D58AE7D740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211DC5-E575-4B50-861E-ADA4CBC7B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9B1E7B-7A45-4B30-BD32-46E7B33AA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C0C87-25E2-4223-8E08-5803C33B3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0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3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HVAh_FGHk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ul0EQ-IRN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youtu.be/Ks3eQwOxiW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chooltv.nl/video/clipphanger-hoe-werkt-verliefdheid/#q=verliefd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chooltv.nl/video/de-vloer-op-jr-is-liefde-hetzelfde-als-porno/#q=porn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tv.nl/video/bio-bits-vmbo-voortplanting-seksualiteit-1/#q=bio-bits%20voortplanting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chooltv.nl/video/de-vloer-op-jr-loverboy-of-bezitterig-vriendje/#q=loverboy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C9DD9-7F54-45D7-B6A6-560F0334C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nl-NL" b="1">
                <a:solidFill>
                  <a:schemeClr val="bg1"/>
                </a:solidFill>
              </a:rPr>
              <a:t>Les 3 Seksualiteit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A43138-022C-43BB-8C8C-E4E0ABC4E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nl-NL" sz="2000">
                <a:solidFill>
                  <a:schemeClr val="bg1"/>
                </a:solidFill>
              </a:rPr>
              <a:t>Basisstof 1 en 5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971882A-0F0A-4D2B-879C-C0C8E0BFF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15" y="489204"/>
            <a:ext cx="3516777" cy="45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6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70085E3-7538-44C6-A737-871BD2CED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404258"/>
            <a:ext cx="3048000" cy="33652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82FCF1-D489-4268-BA6F-7417C9C7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nl-NL" b="1" dirty="0"/>
              <a:t>B1 Je verandert…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DDDE36-FADD-4824-AF35-00751ABBF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1" y="6332539"/>
            <a:ext cx="2340429" cy="558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800" dirty="0">
                <a:hlinkClick r:id="rId3"/>
              </a:rPr>
              <a:t>https://youtu.be/8HVAh_FGHks</a:t>
            </a:r>
            <a:endParaRPr lang="nl-NL" sz="8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879A5FA-2668-49F2-A471-C798ED9FA931}"/>
              </a:ext>
            </a:extLst>
          </p:cNvPr>
          <p:cNvSpPr/>
          <p:nvPr/>
        </p:nvSpPr>
        <p:spPr>
          <a:xfrm>
            <a:off x="1600200" y="1371601"/>
            <a:ext cx="815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prstClr val="black"/>
                </a:solidFill>
                <a:latin typeface="Calibri"/>
              </a:rPr>
              <a:t>Geslachtskenmerken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: herkennen geslacht (man/vrouw). </a:t>
            </a:r>
          </a:p>
          <a:p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r>
              <a:rPr lang="nl-NL" sz="2400" dirty="0">
                <a:solidFill>
                  <a:prstClr val="black"/>
                </a:solidFill>
                <a:latin typeface="Calibri"/>
              </a:rPr>
              <a:t>• </a:t>
            </a:r>
            <a:r>
              <a:rPr lang="nl-NL" sz="2400" b="1" dirty="0">
                <a:solidFill>
                  <a:prstClr val="black"/>
                </a:solidFill>
                <a:latin typeface="Calibri"/>
              </a:rPr>
              <a:t>Primaire geslachtskenmerken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: vanaf geboorte. </a:t>
            </a:r>
          </a:p>
          <a:p>
            <a:r>
              <a:rPr lang="nl-NL" sz="2400" dirty="0">
                <a:solidFill>
                  <a:prstClr val="black"/>
                </a:solidFill>
                <a:latin typeface="Calibri"/>
              </a:rPr>
              <a:t>– Jongens: balzak en penis. </a:t>
            </a:r>
          </a:p>
          <a:p>
            <a:r>
              <a:rPr lang="nl-NL" sz="2400" dirty="0">
                <a:solidFill>
                  <a:prstClr val="black"/>
                </a:solidFill>
                <a:latin typeface="Calibri"/>
              </a:rPr>
              <a:t>– Meisjes: schaamlippen en vagina. </a:t>
            </a:r>
          </a:p>
          <a:p>
            <a:endParaRPr lang="nl-NL" sz="2400" b="1" dirty="0">
              <a:solidFill>
                <a:prstClr val="black"/>
              </a:solidFill>
              <a:latin typeface="Calibri"/>
            </a:endParaRPr>
          </a:p>
          <a:p>
            <a:r>
              <a:rPr lang="nl-NL" sz="2400" b="1" dirty="0">
                <a:solidFill>
                  <a:prstClr val="black"/>
                </a:solidFill>
                <a:latin typeface="Calibri"/>
              </a:rPr>
              <a:t>Puberteit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: lichamelijke, geestelijke en sociale </a:t>
            </a:r>
          </a:p>
          <a:p>
            <a:r>
              <a:rPr lang="nl-NL" sz="2400" dirty="0">
                <a:solidFill>
                  <a:prstClr val="black"/>
                </a:solidFill>
                <a:latin typeface="Calibri"/>
              </a:rPr>
              <a:t>veranderingen.</a:t>
            </a:r>
          </a:p>
          <a:p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r>
              <a:rPr lang="nl-NL" sz="2400" dirty="0">
                <a:solidFill>
                  <a:prstClr val="black"/>
                </a:solidFill>
                <a:latin typeface="Calibri"/>
              </a:rPr>
              <a:t>• </a:t>
            </a:r>
            <a:r>
              <a:rPr lang="nl-NL" sz="2400" b="1" dirty="0">
                <a:solidFill>
                  <a:prstClr val="black"/>
                </a:solidFill>
                <a:latin typeface="Calibri"/>
              </a:rPr>
              <a:t>Secundaire geslachtskenmerken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: vanaf circa 10 jaar. </a:t>
            </a:r>
          </a:p>
          <a:p>
            <a:r>
              <a:rPr lang="nl-NL" sz="2400" dirty="0">
                <a:solidFill>
                  <a:prstClr val="black"/>
                </a:solidFill>
                <a:latin typeface="Calibri"/>
              </a:rPr>
              <a:t>– Jongens: borsthaar, baardgroei, zwaardere stem, gespierde lichaamsbouw. </a:t>
            </a:r>
          </a:p>
          <a:p>
            <a:r>
              <a:rPr lang="nl-NL" sz="2400" dirty="0">
                <a:solidFill>
                  <a:prstClr val="black"/>
                </a:solidFill>
                <a:latin typeface="Calibri"/>
              </a:rPr>
              <a:t>– Meisjes: borsten, brede heupen, ronde lichaamsvormen.</a:t>
            </a:r>
          </a:p>
        </p:txBody>
      </p:sp>
    </p:spTree>
    <p:extLst>
      <p:ext uri="{BB962C8B-B14F-4D97-AF65-F5344CB8AC3E}">
        <p14:creationId xmlns:p14="http://schemas.microsoft.com/office/powerpoint/2010/main" val="371736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D2141-07F3-4FC1-A04D-54036E54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1771"/>
            <a:ext cx="8229600" cy="1143000"/>
          </a:xfrm>
        </p:spPr>
        <p:txBody>
          <a:bodyPr/>
          <a:lstStyle/>
          <a:p>
            <a:r>
              <a:rPr lang="nl-NL" b="1" dirty="0"/>
              <a:t>Lichamelijke veranderingen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9364D-D57B-4A61-BAE6-7B58A39A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6601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– Snelle groei (de ‘</a:t>
            </a:r>
            <a:r>
              <a:rPr lang="nl-NL" sz="2400" b="1" dirty="0"/>
              <a:t>groeispurt</a:t>
            </a:r>
            <a:r>
              <a:rPr lang="nl-NL" sz="2400" dirty="0"/>
              <a:t>’). </a:t>
            </a:r>
          </a:p>
          <a:p>
            <a:pPr marL="0" indent="0">
              <a:buNone/>
            </a:pPr>
            <a:r>
              <a:rPr lang="nl-NL" sz="2400" dirty="0"/>
              <a:t>– De </a:t>
            </a:r>
            <a:r>
              <a:rPr lang="nl-NL" sz="2400" b="1" dirty="0"/>
              <a:t>hypofyse</a:t>
            </a:r>
            <a:r>
              <a:rPr lang="nl-NL" sz="2400" dirty="0"/>
              <a:t> begint hormonen te vormen waardoor de voortplantingsorganen gaan functioneren. </a:t>
            </a:r>
          </a:p>
          <a:p>
            <a:pPr marL="0" indent="0">
              <a:buNone/>
            </a:pPr>
            <a:r>
              <a:rPr lang="nl-NL" sz="2400" dirty="0"/>
              <a:t>– De </a:t>
            </a:r>
            <a:r>
              <a:rPr lang="nl-NL" sz="2400" b="1" dirty="0"/>
              <a:t>secundaire geslachtskenmerken </a:t>
            </a:r>
            <a:r>
              <a:rPr lang="nl-NL" sz="2400" dirty="0"/>
              <a:t>ontstaan.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8C2142-7BA4-4FFE-A3F3-D69F073A8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80" y="2816087"/>
            <a:ext cx="6832441" cy="402014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BC9FE0C-5470-4CCB-A1CC-2C1976704166}"/>
              </a:ext>
            </a:extLst>
          </p:cNvPr>
          <p:cNvSpPr/>
          <p:nvPr/>
        </p:nvSpPr>
        <p:spPr>
          <a:xfrm>
            <a:off x="6705600" y="104439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>
                <a:solidFill>
                  <a:prstClr val="black"/>
                </a:solidFill>
                <a:latin typeface="Calibri"/>
                <a:hlinkClick r:id="rId3"/>
              </a:rPr>
              <a:t>https://youtu.be/Iul0EQ-IRNo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  <a:p>
            <a:endParaRPr lang="nl-NL" sz="800" dirty="0">
              <a:solidFill>
                <a:prstClr val="black"/>
              </a:solidFill>
              <a:latin typeface="Calibri"/>
            </a:endParaRPr>
          </a:p>
          <a:p>
            <a:r>
              <a:rPr lang="nl-NL" sz="800" dirty="0">
                <a:solidFill>
                  <a:prstClr val="black"/>
                </a:solidFill>
                <a:latin typeface="Calibri"/>
                <a:hlinkClick r:id="rId4"/>
              </a:rPr>
              <a:t>https://youtu.be/Ks3eQwOxiW8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64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8533D8F-2D0E-41DB-93DB-B71B3C1E1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373303"/>
            <a:ext cx="9144000" cy="611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9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8D28C-2704-4D47-AFD2-3F0849DA5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nl-NL" b="1" dirty="0"/>
              <a:t>Geestelijke veranderingen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2E2BB-5DA7-453D-B76D-3FF90AB14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781502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/>
          </a:p>
          <a:p>
            <a:r>
              <a:rPr lang="nl-NL" sz="2400" b="1" dirty="0"/>
              <a:t>Zelfstandiger</a:t>
            </a:r>
          </a:p>
          <a:p>
            <a:r>
              <a:rPr lang="nl-NL" sz="2400" b="1" dirty="0"/>
              <a:t>Seksualiteit en verliefdheid</a:t>
            </a:r>
            <a:r>
              <a:rPr lang="nl-NL" sz="2400" dirty="0"/>
              <a:t>; het andere geslacht (heteroseksueel), hetzelfde geslacht (homoseksueel) of beide (biseksueel)</a:t>
            </a:r>
          </a:p>
          <a:p>
            <a:r>
              <a:rPr lang="nl-NL" sz="2400" b="1" dirty="0"/>
              <a:t>Relatie</a:t>
            </a:r>
          </a:p>
          <a:p>
            <a:r>
              <a:rPr lang="nl-NL" sz="2400" b="1" dirty="0"/>
              <a:t>Geslachtsgemeenschap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A9C307C-E1A4-4C89-B9BC-1DD45E88E340}"/>
              </a:ext>
            </a:extLst>
          </p:cNvPr>
          <p:cNvSpPr/>
          <p:nvPr/>
        </p:nvSpPr>
        <p:spPr>
          <a:xfrm>
            <a:off x="6934200" y="6477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>
                <a:solidFill>
                  <a:prstClr val="black"/>
                </a:solidFill>
                <a:latin typeface="Calibri"/>
                <a:hlinkClick r:id="rId2"/>
              </a:rPr>
              <a:t>https://schooltv.nl/video/clipphanger-hoe-werkt-verliefdheid/#q=verliefd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C1AF5C-B45F-4FA7-B9E0-45C25102C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93" y="3823063"/>
            <a:ext cx="5008815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1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2614EB5-6DA2-475D-89AD-5AC4F4C66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301394"/>
            <a:ext cx="4191000" cy="5556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A583C6-528E-4A5C-8BD3-FAD69FF87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Sociale veranderingen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74159A-BD40-4DF4-AD18-312E7709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600201"/>
            <a:ext cx="5410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–  Zelfstandiger opstellen. </a:t>
            </a:r>
          </a:p>
          <a:p>
            <a:pPr marL="0" indent="0">
              <a:buNone/>
            </a:pPr>
            <a:r>
              <a:rPr lang="nl-NL" sz="2400" dirty="0"/>
              <a:t>– Graag deel uitmaken van een groepje jongeren. </a:t>
            </a:r>
          </a:p>
          <a:p>
            <a:pPr marL="0" indent="0">
              <a:buNone/>
            </a:pPr>
            <a:r>
              <a:rPr lang="nl-NL" sz="2400" dirty="0"/>
              <a:t>– Soms last hebben van nare gevoelens (onzekerheid, eenzaamheid).</a:t>
            </a:r>
          </a:p>
        </p:txBody>
      </p:sp>
    </p:spTree>
    <p:extLst>
      <p:ext uri="{BB962C8B-B14F-4D97-AF65-F5344CB8AC3E}">
        <p14:creationId xmlns:p14="http://schemas.microsoft.com/office/powerpoint/2010/main" val="4286378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F39E1-7A2D-4E24-B207-7BEE7B50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B5 Seksualiteit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16F753-9949-4747-AE5C-2A5C0774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Waarom?</a:t>
            </a:r>
          </a:p>
          <a:p>
            <a:r>
              <a:rPr lang="nl-NL" dirty="0"/>
              <a:t>Onderhouden speciale relatie</a:t>
            </a:r>
          </a:p>
          <a:p>
            <a:r>
              <a:rPr lang="nl-NL" dirty="0"/>
              <a:t>Lustbeleving</a:t>
            </a:r>
          </a:p>
          <a:p>
            <a:pPr marL="0" indent="0">
              <a:buNone/>
            </a:pPr>
            <a:r>
              <a:rPr lang="nl-NL" dirty="0"/>
              <a:t>- Porno</a:t>
            </a:r>
          </a:p>
          <a:p>
            <a:pPr marL="0" indent="0">
              <a:buNone/>
            </a:pPr>
            <a:r>
              <a:rPr lang="nl-NL" dirty="0"/>
              <a:t>- Prostituee</a:t>
            </a:r>
          </a:p>
          <a:p>
            <a:r>
              <a:rPr lang="nl-NL" dirty="0"/>
              <a:t>Voortplanting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D21B38B-5C71-4E2D-89F9-0AF02A29E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3874409"/>
            <a:ext cx="4193721" cy="279581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1968AFA-E6AB-46AF-8D19-815DF0D58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1" y="1542489"/>
            <a:ext cx="2900871" cy="1933914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31DC4F65-EF3F-44B9-8C1F-F6B3A5DE30AF}"/>
              </a:ext>
            </a:extLst>
          </p:cNvPr>
          <p:cNvSpPr/>
          <p:nvPr/>
        </p:nvSpPr>
        <p:spPr>
          <a:xfrm>
            <a:off x="3505200" y="356768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>
                <a:solidFill>
                  <a:prstClr val="black"/>
                </a:solidFill>
                <a:latin typeface="Calibri"/>
                <a:hlinkClick r:id="rId4"/>
              </a:rPr>
              <a:t>https://schooltv.nl/video/de-vloer-op-jr-is-liefde-hetzelfde-als-porno/#q=porno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876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22954-9F47-46BA-8F1A-6CA45C2A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Seksuele voorkeuren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130357-79A6-4629-8EF8-E3E08B5E8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Heteroseksueel</a:t>
            </a:r>
          </a:p>
          <a:p>
            <a:r>
              <a:rPr lang="nl-NL" sz="2400" b="1" dirty="0"/>
              <a:t>Homoseksueel (jongens homo, meisjes lesbisch)</a:t>
            </a:r>
          </a:p>
          <a:p>
            <a:r>
              <a:rPr lang="nl-NL" sz="2400" b="1" dirty="0"/>
              <a:t>Biseksueel</a:t>
            </a:r>
          </a:p>
          <a:p>
            <a:r>
              <a:rPr lang="nl-NL" sz="2400" b="1" dirty="0"/>
              <a:t>Travestiet</a:t>
            </a:r>
            <a:r>
              <a:rPr lang="nl-NL" sz="2400" dirty="0"/>
              <a:t>: kleed zich als iemand van het andere geslacht</a:t>
            </a:r>
          </a:p>
          <a:p>
            <a:r>
              <a:rPr lang="nl-NL" sz="2400" b="1" dirty="0"/>
              <a:t>Transgender</a:t>
            </a:r>
            <a:r>
              <a:rPr lang="nl-NL" sz="2400" dirty="0"/>
              <a:t>: voelt zich niet thuis in het geslacht waarmee deze persoon is geboren</a:t>
            </a:r>
          </a:p>
          <a:p>
            <a:r>
              <a:rPr lang="nl-NL" sz="2400" b="1" dirty="0"/>
              <a:t>Transseksueel</a:t>
            </a:r>
            <a:r>
              <a:rPr lang="nl-NL" sz="2400" dirty="0"/>
              <a:t>:</a:t>
            </a:r>
            <a:r>
              <a:rPr lang="nl-NL" sz="2400" b="1" dirty="0"/>
              <a:t> </a:t>
            </a:r>
            <a:r>
              <a:rPr lang="nl-NL" sz="2400" dirty="0"/>
              <a:t>geslachtsveranderingen</a:t>
            </a:r>
          </a:p>
          <a:p>
            <a:r>
              <a:rPr lang="nl-NL" sz="2400" b="1" dirty="0"/>
              <a:t>Androgyn</a:t>
            </a:r>
            <a:r>
              <a:rPr lang="nl-NL" sz="2400" dirty="0"/>
              <a:t> uiterlijk: uiterlijke kenmerken en/of gevoelens van beide geslachten</a:t>
            </a:r>
          </a:p>
          <a:p>
            <a:r>
              <a:rPr lang="nl-NL" sz="2400" b="1" dirty="0">
                <a:solidFill>
                  <a:srgbClr val="7030A0"/>
                </a:solidFill>
              </a:rPr>
              <a:t>Paarse</a:t>
            </a:r>
            <a:r>
              <a:rPr lang="nl-NL" sz="2400" b="1" dirty="0"/>
              <a:t> vrijdag</a:t>
            </a:r>
            <a:r>
              <a:rPr lang="nl-NL" sz="2400" dirty="0"/>
              <a:t>: acceptatie, elke 2</a:t>
            </a:r>
            <a:r>
              <a:rPr lang="nl-NL" sz="2400" baseline="30000" dirty="0"/>
              <a:t>e</a:t>
            </a:r>
            <a:r>
              <a:rPr lang="nl-NL" sz="2400" dirty="0"/>
              <a:t> vrijdag in december</a:t>
            </a:r>
            <a:endParaRPr lang="nl-NL" sz="2400" b="1" dirty="0"/>
          </a:p>
          <a:p>
            <a:endParaRPr lang="nl-NL" sz="24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008E64F-7469-4C11-92A3-77147DFEE47C}"/>
              </a:ext>
            </a:extLst>
          </p:cNvPr>
          <p:cNvSpPr/>
          <p:nvPr/>
        </p:nvSpPr>
        <p:spPr>
          <a:xfrm>
            <a:off x="1981200" y="647564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>
                <a:solidFill>
                  <a:prstClr val="black"/>
                </a:solidFill>
                <a:latin typeface="Calibri"/>
                <a:hlinkClick r:id="rId2"/>
              </a:rPr>
              <a:t>https://schooltv.nl/video/bio-bits-vmbo-voortplanting-seksualiteit-1/#q=bio-bits%20voortplanting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50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7DB64-2395-4046-B414-F26CCEF0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Seksueel geweld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A3B851-FF4E-41AC-B15F-1ECF2D71B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Seksueel misbruik</a:t>
            </a:r>
            <a:r>
              <a:rPr lang="nl-NL" sz="2400" dirty="0"/>
              <a:t>: gedwongen worden tot seksueel contact</a:t>
            </a:r>
          </a:p>
          <a:p>
            <a:r>
              <a:rPr lang="nl-NL" sz="2400" b="1" dirty="0"/>
              <a:t>Incest</a:t>
            </a:r>
            <a:r>
              <a:rPr lang="nl-NL" sz="2400" dirty="0"/>
              <a:t>: seksueel misbruik door familie</a:t>
            </a:r>
          </a:p>
          <a:p>
            <a:r>
              <a:rPr lang="nl-NL" sz="2400" b="1" dirty="0"/>
              <a:t>Ongewenste intimiteiten</a:t>
            </a:r>
          </a:p>
          <a:p>
            <a:r>
              <a:rPr lang="nl-NL" sz="2400" b="1" dirty="0"/>
              <a:t>Aanranding</a:t>
            </a:r>
          </a:p>
          <a:p>
            <a:r>
              <a:rPr lang="nl-NL" sz="2400" b="1" dirty="0"/>
              <a:t>Verkrachting</a:t>
            </a:r>
          </a:p>
          <a:p>
            <a:r>
              <a:rPr lang="nl-NL" sz="2400" b="1" dirty="0"/>
              <a:t>Loverboys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0F88D08-8396-4243-887B-307F81750B2E}"/>
              </a:ext>
            </a:extLst>
          </p:cNvPr>
          <p:cNvSpPr/>
          <p:nvPr/>
        </p:nvSpPr>
        <p:spPr>
          <a:xfrm>
            <a:off x="1544411" y="658336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>
                <a:solidFill>
                  <a:prstClr val="black"/>
                </a:solidFill>
                <a:latin typeface="Calibri"/>
                <a:hlinkClick r:id="rId2"/>
              </a:rPr>
              <a:t>https://schooltv.nl/video/de-vloer-op-jr-loverboy-of-bezitterig-vriendje/#q=loverboy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B3686E-14DB-471F-95B5-ECD8FE377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092" y="3218466"/>
            <a:ext cx="4326709" cy="24334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C46E1EE-1576-413A-95D4-0AF079F67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261" y="4435171"/>
            <a:ext cx="3162300" cy="187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069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Breedbeeld</PresentationFormat>
  <Paragraphs>60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1_Kantoorthema</vt:lpstr>
      <vt:lpstr>Les 3 Seksualiteit</vt:lpstr>
      <vt:lpstr>B1 Je verandert…</vt:lpstr>
      <vt:lpstr>Lichamelijke veranderingen</vt:lpstr>
      <vt:lpstr>PowerPoint-presentatie</vt:lpstr>
      <vt:lpstr>Geestelijke veranderingen</vt:lpstr>
      <vt:lpstr>Sociale veranderingen</vt:lpstr>
      <vt:lpstr>B5 Seksualiteit</vt:lpstr>
      <vt:lpstr>Seksuele voorkeuren</vt:lpstr>
      <vt:lpstr>Seksueel geweld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3 Seksualiteit</dc:title>
  <dc:creator>Gerda Elzinga</dc:creator>
  <cp:lastModifiedBy>Gerda Elzinga</cp:lastModifiedBy>
  <cp:revision>1</cp:revision>
  <dcterms:created xsi:type="dcterms:W3CDTF">2020-05-01T13:30:46Z</dcterms:created>
  <dcterms:modified xsi:type="dcterms:W3CDTF">2020-05-01T13:31:15Z</dcterms:modified>
</cp:coreProperties>
</file>